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5" r:id="rId10"/>
    <p:sldId id="266" r:id="rId11"/>
    <p:sldId id="267" r:id="rId12"/>
    <p:sldId id="264" r:id="rId13"/>
  </p:sldIdLst>
  <p:sldSz cx="14630400" cy="8229600"/>
  <p:notesSz cx="8229600" cy="14630400"/>
  <p:embeddedFontLst>
    <p:embeddedFont>
      <p:font typeface="DM Sans" pitchFamily="2" charset="0"/>
      <p:regular r:id="rId15"/>
      <p:bold r:id="rId16"/>
    </p:embeddedFont>
    <p:embeddedFont>
      <p:font typeface="Libre Baskerville" panose="02000000000000000000" pitchFamily="2" charset="0"/>
      <p:regular r:id="rId17"/>
      <p:bold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1857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54429"/>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5C4E3D"/>
                </a:solidFill>
                <a:latin typeface="Libre Baskerville" pitchFamily="34" charset="0"/>
                <a:ea typeface="Libre Baskerville" pitchFamily="34" charset="-122"/>
                <a:cs typeface="Libre Baskerville" pitchFamily="34" charset="-120"/>
              </a:rPr>
              <a:t>Student Result Management System</a:t>
            </a:r>
            <a:endParaRPr lang="en-US" sz="4450" dirty="0"/>
          </a:p>
        </p:txBody>
      </p:sp>
      <p:sp>
        <p:nvSpPr>
          <p:cNvPr id="4" name="Text 1"/>
          <p:cNvSpPr/>
          <p:nvPr/>
        </p:nvSpPr>
        <p:spPr>
          <a:xfrm>
            <a:off x="6280190" y="4812149"/>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Rectangle 4">
            <a:extLst>
              <a:ext uri="{FF2B5EF4-FFF2-40B4-BE49-F238E27FC236}">
                <a16:creationId xmlns:a16="http://schemas.microsoft.com/office/drawing/2014/main" id="{A5F90B5F-C683-9BED-1076-EB329A37DB41}"/>
              </a:ext>
            </a:extLst>
          </p:cNvPr>
          <p:cNvSpPr/>
          <p:nvPr/>
        </p:nvSpPr>
        <p:spPr>
          <a:xfrm>
            <a:off x="12255190" y="7432776"/>
            <a:ext cx="2375210" cy="78058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ln>
                <a:solidFill>
                  <a:schemeClr val="bg1"/>
                </a:solidFill>
              </a:l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1240653-FAD1-1930-10BD-FB80F30F46F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5047" y="1464945"/>
            <a:ext cx="5859780" cy="2622550"/>
          </a:xfrm>
          <a:prstGeom prst="rect">
            <a:avLst/>
          </a:prstGeom>
        </p:spPr>
      </p:pic>
      <p:pic>
        <p:nvPicPr>
          <p:cNvPr id="3" name="Picture 2">
            <a:extLst>
              <a:ext uri="{FF2B5EF4-FFF2-40B4-BE49-F238E27FC236}">
                <a16:creationId xmlns:a16="http://schemas.microsoft.com/office/drawing/2014/main" id="{25975412-99C9-6EDB-3E74-19FF92974D7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15922" y="1464945"/>
            <a:ext cx="6019165" cy="2595245"/>
          </a:xfrm>
          <a:prstGeom prst="rect">
            <a:avLst/>
          </a:prstGeom>
        </p:spPr>
      </p:pic>
      <p:pic>
        <p:nvPicPr>
          <p:cNvPr id="4" name="Picture 3">
            <a:extLst>
              <a:ext uri="{FF2B5EF4-FFF2-40B4-BE49-F238E27FC236}">
                <a16:creationId xmlns:a16="http://schemas.microsoft.com/office/drawing/2014/main" id="{9BC17C04-42AD-6379-763D-B36C1C26F17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78319" y="4585893"/>
            <a:ext cx="6102691" cy="2829668"/>
          </a:xfrm>
          <a:prstGeom prst="rect">
            <a:avLst/>
          </a:prstGeom>
        </p:spPr>
      </p:pic>
      <p:sp>
        <p:nvSpPr>
          <p:cNvPr id="5" name="TextBox 4">
            <a:extLst>
              <a:ext uri="{FF2B5EF4-FFF2-40B4-BE49-F238E27FC236}">
                <a16:creationId xmlns:a16="http://schemas.microsoft.com/office/drawing/2014/main" id="{A60387FC-8198-6317-A3D2-82128CC356D6}"/>
              </a:ext>
            </a:extLst>
          </p:cNvPr>
          <p:cNvSpPr txBox="1"/>
          <p:nvPr/>
        </p:nvSpPr>
        <p:spPr>
          <a:xfrm>
            <a:off x="2773626" y="856487"/>
            <a:ext cx="2609385" cy="369332"/>
          </a:xfrm>
          <a:prstGeom prst="rect">
            <a:avLst/>
          </a:prstGeom>
          <a:noFill/>
        </p:spPr>
        <p:txBody>
          <a:bodyPr wrap="square" rtlCol="0">
            <a:spAutoFit/>
          </a:bodyPr>
          <a:lstStyle/>
          <a:p>
            <a:r>
              <a:rPr lang="en-IN" b="1" dirty="0"/>
              <a:t>Student Login</a:t>
            </a:r>
          </a:p>
        </p:txBody>
      </p:sp>
      <p:sp>
        <p:nvSpPr>
          <p:cNvPr id="6" name="TextBox 5">
            <a:extLst>
              <a:ext uri="{FF2B5EF4-FFF2-40B4-BE49-F238E27FC236}">
                <a16:creationId xmlns:a16="http://schemas.microsoft.com/office/drawing/2014/main" id="{AC656412-9568-F152-EBCC-7001C492407A}"/>
              </a:ext>
            </a:extLst>
          </p:cNvPr>
          <p:cNvSpPr txBox="1"/>
          <p:nvPr/>
        </p:nvSpPr>
        <p:spPr>
          <a:xfrm>
            <a:off x="9879981" y="856487"/>
            <a:ext cx="3311912" cy="369332"/>
          </a:xfrm>
          <a:prstGeom prst="rect">
            <a:avLst/>
          </a:prstGeom>
          <a:noFill/>
        </p:spPr>
        <p:txBody>
          <a:bodyPr wrap="square" rtlCol="0">
            <a:spAutoFit/>
          </a:bodyPr>
          <a:lstStyle/>
          <a:p>
            <a:r>
              <a:rPr lang="en-IN" b="1" dirty="0"/>
              <a:t>Staff login</a:t>
            </a:r>
          </a:p>
        </p:txBody>
      </p:sp>
      <p:sp>
        <p:nvSpPr>
          <p:cNvPr id="7" name="TextBox 6">
            <a:extLst>
              <a:ext uri="{FF2B5EF4-FFF2-40B4-BE49-F238E27FC236}">
                <a16:creationId xmlns:a16="http://schemas.microsoft.com/office/drawing/2014/main" id="{592A6105-49DE-C0C0-5E8C-7388F21CA69A}"/>
              </a:ext>
            </a:extLst>
          </p:cNvPr>
          <p:cNvSpPr txBox="1"/>
          <p:nvPr/>
        </p:nvSpPr>
        <p:spPr>
          <a:xfrm>
            <a:off x="5696732" y="7435122"/>
            <a:ext cx="2865863" cy="369332"/>
          </a:xfrm>
          <a:prstGeom prst="rect">
            <a:avLst/>
          </a:prstGeom>
          <a:noFill/>
        </p:spPr>
        <p:txBody>
          <a:bodyPr wrap="square" rtlCol="0">
            <a:spAutoFit/>
          </a:bodyPr>
          <a:lstStyle/>
          <a:p>
            <a:r>
              <a:rPr lang="en-IN" b="1" dirty="0" err="1"/>
              <a:t>Revalution</a:t>
            </a:r>
            <a:r>
              <a:rPr lang="en-IN" b="1" dirty="0"/>
              <a:t> Request Form</a:t>
            </a:r>
          </a:p>
        </p:txBody>
      </p:sp>
    </p:spTree>
    <p:extLst>
      <p:ext uri="{BB962C8B-B14F-4D97-AF65-F5344CB8AC3E}">
        <p14:creationId xmlns:p14="http://schemas.microsoft.com/office/powerpoint/2010/main" val="2093254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D1F5CC8-EBA3-FBC4-6165-0C603A34902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7159" y="923343"/>
            <a:ext cx="7341303" cy="2915920"/>
          </a:xfrm>
          <a:prstGeom prst="rect">
            <a:avLst/>
          </a:prstGeom>
        </p:spPr>
      </p:pic>
      <p:pic>
        <p:nvPicPr>
          <p:cNvPr id="5" name="Picture 4">
            <a:extLst>
              <a:ext uri="{FF2B5EF4-FFF2-40B4-BE49-F238E27FC236}">
                <a16:creationId xmlns:a16="http://schemas.microsoft.com/office/drawing/2014/main" id="{0285DDDF-E574-F480-08C5-80FC0911AD9F}"/>
              </a:ext>
            </a:extLst>
          </p:cNvPr>
          <p:cNvPicPr>
            <a:picLocks noChangeAspect="1"/>
          </p:cNvPicPr>
          <p:nvPr/>
        </p:nvPicPr>
        <p:blipFill>
          <a:blip r:embed="rId3"/>
          <a:stretch>
            <a:fillRect/>
          </a:stretch>
        </p:blipFill>
        <p:spPr>
          <a:xfrm>
            <a:off x="5082446" y="4390337"/>
            <a:ext cx="7765137" cy="3225945"/>
          </a:xfrm>
          <a:prstGeom prst="rect">
            <a:avLst/>
          </a:prstGeom>
        </p:spPr>
      </p:pic>
      <p:sp>
        <p:nvSpPr>
          <p:cNvPr id="6" name="TextBox 5">
            <a:extLst>
              <a:ext uri="{FF2B5EF4-FFF2-40B4-BE49-F238E27FC236}">
                <a16:creationId xmlns:a16="http://schemas.microsoft.com/office/drawing/2014/main" id="{4EAEA34C-84E7-7E01-EB63-5D2E767DB9A1}"/>
              </a:ext>
            </a:extLst>
          </p:cNvPr>
          <p:cNvSpPr txBox="1"/>
          <p:nvPr/>
        </p:nvSpPr>
        <p:spPr>
          <a:xfrm>
            <a:off x="9511990" y="1913960"/>
            <a:ext cx="4293220" cy="369332"/>
          </a:xfrm>
          <a:prstGeom prst="rect">
            <a:avLst/>
          </a:prstGeom>
          <a:noFill/>
        </p:spPr>
        <p:txBody>
          <a:bodyPr wrap="square" rtlCol="0">
            <a:spAutoFit/>
          </a:bodyPr>
          <a:lstStyle/>
          <a:p>
            <a:r>
              <a:rPr lang="en-IN" b="1" dirty="0"/>
              <a:t>View Result</a:t>
            </a:r>
          </a:p>
        </p:txBody>
      </p:sp>
      <p:sp>
        <p:nvSpPr>
          <p:cNvPr id="7" name="TextBox 6">
            <a:extLst>
              <a:ext uri="{FF2B5EF4-FFF2-40B4-BE49-F238E27FC236}">
                <a16:creationId xmlns:a16="http://schemas.microsoft.com/office/drawing/2014/main" id="{E7D08D90-D5D0-431D-3EA0-8C37F02B737C}"/>
              </a:ext>
            </a:extLst>
          </p:cNvPr>
          <p:cNvSpPr txBox="1"/>
          <p:nvPr/>
        </p:nvSpPr>
        <p:spPr>
          <a:xfrm>
            <a:off x="1338146" y="5575610"/>
            <a:ext cx="2810108" cy="646331"/>
          </a:xfrm>
          <a:prstGeom prst="rect">
            <a:avLst/>
          </a:prstGeom>
          <a:noFill/>
        </p:spPr>
        <p:txBody>
          <a:bodyPr wrap="square" rtlCol="0">
            <a:spAutoFit/>
          </a:bodyPr>
          <a:lstStyle/>
          <a:p>
            <a:r>
              <a:rPr lang="en-IN" b="1" dirty="0"/>
              <a:t>View Result and Revaluation by staff</a:t>
            </a:r>
          </a:p>
        </p:txBody>
      </p:sp>
    </p:spTree>
    <p:extLst>
      <p:ext uri="{BB962C8B-B14F-4D97-AF65-F5344CB8AC3E}">
        <p14:creationId xmlns:p14="http://schemas.microsoft.com/office/powerpoint/2010/main" val="896236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13872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Conclusion </a:t>
            </a:r>
            <a:endParaRPr lang="en-US" sz="4450" dirty="0"/>
          </a:p>
        </p:txBody>
      </p:sp>
      <p:sp>
        <p:nvSpPr>
          <p:cNvPr id="4" name="Text 1"/>
          <p:cNvSpPr/>
          <p:nvPr/>
        </p:nvSpPr>
        <p:spPr>
          <a:xfrm>
            <a:off x="6280190" y="3187660"/>
            <a:ext cx="7556421" cy="2903220"/>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The Student Result Management System helps schools manage results quickly and easily online.It reduces manual work, avoids errors, and allows students to view their marks anytime.Built with HTML, CSS, PHP, and MySQL, it offers secure access and smooth performance.Features like revaluation, admin control, and real-time updates make it useful and efficient.</a:t>
            </a:r>
            <a:endParaRPr lang="en-US" sz="1750" dirty="0"/>
          </a:p>
        </p:txBody>
      </p:sp>
      <p:sp>
        <p:nvSpPr>
          <p:cNvPr id="5" name="Rectangle 4">
            <a:extLst>
              <a:ext uri="{FF2B5EF4-FFF2-40B4-BE49-F238E27FC236}">
                <a16:creationId xmlns:a16="http://schemas.microsoft.com/office/drawing/2014/main" id="{B19325A3-C7EE-2385-8F33-DA0A93F2D557}"/>
              </a:ext>
            </a:extLst>
          </p:cNvPr>
          <p:cNvSpPr/>
          <p:nvPr/>
        </p:nvSpPr>
        <p:spPr>
          <a:xfrm>
            <a:off x="12533971" y="7720965"/>
            <a:ext cx="2018370" cy="50863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198840"/>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5C4E3D"/>
                </a:solidFill>
                <a:latin typeface="Libre Baskerville" pitchFamily="34" charset="0"/>
                <a:ea typeface="Libre Baskerville" pitchFamily="34" charset="-122"/>
                <a:cs typeface="Libre Baskerville" pitchFamily="34" charset="-120"/>
              </a:rPr>
              <a:t>Abstract</a:t>
            </a:r>
            <a:endParaRPr lang="en-US" sz="4450" dirty="0"/>
          </a:p>
        </p:txBody>
      </p:sp>
      <p:pic>
        <p:nvPicPr>
          <p:cNvPr id="3" name="Image 0" descr="preencoded.png"/>
          <p:cNvPicPr>
            <a:picLocks noChangeAspect="1"/>
          </p:cNvPicPr>
          <p:nvPr/>
        </p:nvPicPr>
        <p:blipFill>
          <a:blip r:embed="rId3"/>
          <a:stretch>
            <a:fillRect/>
          </a:stretch>
        </p:blipFill>
        <p:spPr>
          <a:xfrm>
            <a:off x="793790" y="2502932"/>
            <a:ext cx="6244709" cy="4272677"/>
          </a:xfrm>
          <a:prstGeom prst="rect">
            <a:avLst/>
          </a:prstGeom>
        </p:spPr>
      </p:pic>
      <p:sp>
        <p:nvSpPr>
          <p:cNvPr id="4" name="Text 1"/>
          <p:cNvSpPr/>
          <p:nvPr/>
        </p:nvSpPr>
        <p:spPr>
          <a:xfrm>
            <a:off x="7599521" y="2451854"/>
            <a:ext cx="6244709" cy="2903220"/>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The Student Result Management System is a web-based application that helps students view their academic results online. It reduces manual work and errors by digitalizing result entry and management. Students can log in to check subject-wise marks and request revaluation. Staff can update results and manage revaluation requests securely. Built using PHP, MySQL, HTML, and CSS, the system is simple, fast, and user-friendly.</a:t>
            </a:r>
            <a:endParaRPr lang="en-US" sz="1750" dirty="0"/>
          </a:p>
        </p:txBody>
      </p:sp>
      <p:sp>
        <p:nvSpPr>
          <p:cNvPr id="5" name="Rectangle 4">
            <a:extLst>
              <a:ext uri="{FF2B5EF4-FFF2-40B4-BE49-F238E27FC236}">
                <a16:creationId xmlns:a16="http://schemas.microsoft.com/office/drawing/2014/main" id="{BDCB1FBC-94E2-A5F2-93FD-B099147F9AE4}"/>
              </a:ext>
            </a:extLst>
          </p:cNvPr>
          <p:cNvSpPr/>
          <p:nvPr/>
        </p:nvSpPr>
        <p:spPr>
          <a:xfrm>
            <a:off x="11820293" y="7237141"/>
            <a:ext cx="2810107" cy="9144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51390" y="2464713"/>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5C4E3D"/>
                </a:solidFill>
                <a:latin typeface="Libre Baskerville" pitchFamily="34" charset="0"/>
                <a:ea typeface="Libre Baskerville" pitchFamily="34" charset="-122"/>
                <a:cs typeface="Libre Baskerville" pitchFamily="34" charset="-120"/>
              </a:rPr>
              <a:t>Introduction</a:t>
            </a:r>
            <a:endParaRPr lang="en-US" sz="4450" dirty="0"/>
          </a:p>
        </p:txBody>
      </p:sp>
      <p:sp>
        <p:nvSpPr>
          <p:cNvPr id="4" name="Shape 1"/>
          <p:cNvSpPr/>
          <p:nvPr/>
        </p:nvSpPr>
        <p:spPr>
          <a:xfrm>
            <a:off x="4451390" y="3513653"/>
            <a:ext cx="510302" cy="510302"/>
          </a:xfrm>
          <a:prstGeom prst="roundRect">
            <a:avLst>
              <a:gd name="adj" fmla="val 18669"/>
            </a:avLst>
          </a:prstGeom>
          <a:solidFill>
            <a:srgbClr val="F7EDD4"/>
          </a:solidFill>
          <a:ln w="7620">
            <a:solidFill>
              <a:srgbClr val="DDD3BA"/>
            </a:solidFill>
            <a:prstDash val="solid"/>
          </a:ln>
        </p:spPr>
      </p:sp>
      <p:pic>
        <p:nvPicPr>
          <p:cNvPr id="5" name="Image 1" descr="preencoded.png"/>
          <p:cNvPicPr>
            <a:picLocks noChangeAspect="1"/>
          </p:cNvPicPr>
          <p:nvPr/>
        </p:nvPicPr>
        <p:blipFill>
          <a:blip r:embed="rId4"/>
          <a:stretch>
            <a:fillRect/>
          </a:stretch>
        </p:blipFill>
        <p:spPr>
          <a:xfrm>
            <a:off x="4536460" y="3556159"/>
            <a:ext cx="340162" cy="425291"/>
          </a:xfrm>
          <a:prstGeom prst="rect">
            <a:avLst/>
          </a:prstGeom>
        </p:spPr>
      </p:pic>
      <p:sp>
        <p:nvSpPr>
          <p:cNvPr id="6" name="Text 2"/>
          <p:cNvSpPr/>
          <p:nvPr/>
        </p:nvSpPr>
        <p:spPr>
          <a:xfrm>
            <a:off x="5188506" y="3587353"/>
            <a:ext cx="8648105" cy="217741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The Student Result Management System is a web-based tool designed to manage and publish student results digitally. It allows students to view their subject-wise marks and request revaluation online. Staff can securely update marks and manage result records with ease. This system reduces manual work, avoids errors, and improves result accessibility. Developed using PHP, MySQL, HTML, and CSS, it offers a simple, secure, and user-friendly experience.</a:t>
            </a:r>
            <a:endParaRPr lang="en-US" sz="1750" dirty="0"/>
          </a:p>
        </p:txBody>
      </p:sp>
      <p:sp>
        <p:nvSpPr>
          <p:cNvPr id="7" name="Rectangle 6">
            <a:extLst>
              <a:ext uri="{FF2B5EF4-FFF2-40B4-BE49-F238E27FC236}">
                <a16:creationId xmlns:a16="http://schemas.microsoft.com/office/drawing/2014/main" id="{05855958-9CED-0443-6FE1-D0FCC0CCC6DF}"/>
              </a:ext>
            </a:extLst>
          </p:cNvPr>
          <p:cNvSpPr/>
          <p:nvPr/>
        </p:nvSpPr>
        <p:spPr>
          <a:xfrm>
            <a:off x="12266341" y="7582829"/>
            <a:ext cx="2364059" cy="6467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62545"/>
          </a:xfrm>
          <a:prstGeom prst="rect">
            <a:avLst/>
          </a:prstGeom>
        </p:spPr>
      </p:pic>
      <p:sp>
        <p:nvSpPr>
          <p:cNvPr id="3" name="Text 0"/>
          <p:cNvSpPr/>
          <p:nvPr/>
        </p:nvSpPr>
        <p:spPr>
          <a:xfrm>
            <a:off x="633532" y="2771180"/>
            <a:ext cx="12527637" cy="565666"/>
          </a:xfrm>
          <a:prstGeom prst="rect">
            <a:avLst/>
          </a:prstGeom>
          <a:noFill/>
          <a:ln/>
        </p:spPr>
        <p:txBody>
          <a:bodyPr wrap="none" lIns="0" tIns="0" rIns="0" bIns="0" rtlCol="0" anchor="t"/>
          <a:lstStyle/>
          <a:p>
            <a:pPr marL="0" indent="0" algn="l">
              <a:lnSpc>
                <a:spcPts val="4450"/>
              </a:lnSpc>
              <a:buNone/>
            </a:pPr>
            <a:r>
              <a:rPr lang="en-US" sz="3550" b="1" dirty="0">
                <a:solidFill>
                  <a:srgbClr val="5C4E3D"/>
                </a:solidFill>
                <a:latin typeface="Libre Baskerville" pitchFamily="34" charset="0"/>
                <a:ea typeface="Libre Baskerville" pitchFamily="34" charset="-122"/>
                <a:cs typeface="Libre Baskerville" pitchFamily="34" charset="-120"/>
              </a:rPr>
              <a:t>Overview of the Student Result Management System</a:t>
            </a:r>
            <a:endParaRPr lang="en-US" sz="3550" dirty="0"/>
          </a:p>
        </p:txBody>
      </p:sp>
      <p:sp>
        <p:nvSpPr>
          <p:cNvPr id="4" name="Text 1"/>
          <p:cNvSpPr/>
          <p:nvPr/>
        </p:nvSpPr>
        <p:spPr>
          <a:xfrm>
            <a:off x="633532" y="3608308"/>
            <a:ext cx="3159443" cy="339328"/>
          </a:xfrm>
          <a:prstGeom prst="rect">
            <a:avLst/>
          </a:prstGeom>
          <a:noFill/>
          <a:ln/>
        </p:spPr>
        <p:txBody>
          <a:bodyPr wrap="none" lIns="0" tIns="0" rIns="0" bIns="0" rtlCol="0" anchor="t"/>
          <a:lstStyle/>
          <a:p>
            <a:pPr marL="0" indent="0" algn="l">
              <a:lnSpc>
                <a:spcPts val="2650"/>
              </a:lnSpc>
              <a:buNone/>
            </a:pPr>
            <a:r>
              <a:rPr lang="en-US" sz="2100" b="1" dirty="0">
                <a:solidFill>
                  <a:srgbClr val="000000"/>
                </a:solidFill>
                <a:latin typeface="Libre Baskerville" pitchFamily="34" charset="0"/>
                <a:ea typeface="Libre Baskerville" pitchFamily="34" charset="-122"/>
                <a:cs typeface="Libre Baskerville" pitchFamily="34" charset="-120"/>
              </a:rPr>
              <a:t>➡️</a:t>
            </a:r>
            <a:r>
              <a:rPr lang="en-US" sz="2100" dirty="0">
                <a:solidFill>
                  <a:srgbClr val="5C4E3D"/>
                </a:solidFill>
                <a:latin typeface="Libre Baskerville" pitchFamily="34" charset="0"/>
                <a:ea typeface="Libre Baskerville" pitchFamily="34" charset="-122"/>
                <a:cs typeface="Libre Baskerville" pitchFamily="34" charset="-120"/>
              </a:rPr>
              <a:t>Problem Definition</a:t>
            </a:r>
            <a:endParaRPr lang="en-US" sz="2100" dirty="0"/>
          </a:p>
        </p:txBody>
      </p:sp>
      <p:sp>
        <p:nvSpPr>
          <p:cNvPr id="5" name="Text 2"/>
          <p:cNvSpPr/>
          <p:nvPr/>
        </p:nvSpPr>
        <p:spPr>
          <a:xfrm>
            <a:off x="633532" y="4219099"/>
            <a:ext cx="13363337" cy="579120"/>
          </a:xfrm>
          <a:prstGeom prst="rect">
            <a:avLst/>
          </a:prstGeom>
          <a:noFill/>
          <a:ln/>
        </p:spPr>
        <p:txBody>
          <a:bodyPr wrap="square" lIns="0" tIns="0" rIns="0" bIns="0" rtlCol="0" anchor="t"/>
          <a:lstStyle/>
          <a:p>
            <a:pPr marL="0" indent="0" algn="l">
              <a:lnSpc>
                <a:spcPts val="2250"/>
              </a:lnSpc>
              <a:buNone/>
            </a:pPr>
            <a:r>
              <a:rPr lang="en-US" sz="1400" dirty="0">
                <a:solidFill>
                  <a:srgbClr val="454240"/>
                </a:solidFill>
                <a:latin typeface="DM Sans" pitchFamily="34" charset="0"/>
                <a:ea typeface="DM Sans" pitchFamily="34" charset="-122"/>
                <a:cs typeface="DM Sans" pitchFamily="34" charset="-120"/>
              </a:rPr>
              <a:t>Manual result management is slow, error-prone, and lacks easy access for students.There is a need for a secure, fast, and online result system.</a:t>
            </a:r>
            <a:endParaRPr lang="en-US" sz="1400" dirty="0"/>
          </a:p>
        </p:txBody>
      </p:sp>
      <p:sp>
        <p:nvSpPr>
          <p:cNvPr id="6" name="Text 3"/>
          <p:cNvSpPr/>
          <p:nvPr/>
        </p:nvSpPr>
        <p:spPr>
          <a:xfrm>
            <a:off x="633532" y="5069681"/>
            <a:ext cx="2715101" cy="339328"/>
          </a:xfrm>
          <a:prstGeom prst="rect">
            <a:avLst/>
          </a:prstGeom>
          <a:noFill/>
          <a:ln/>
        </p:spPr>
        <p:txBody>
          <a:bodyPr wrap="none" lIns="0" tIns="0" rIns="0" bIns="0" rtlCol="0" anchor="t"/>
          <a:lstStyle/>
          <a:p>
            <a:pPr marL="0" indent="0" algn="l">
              <a:lnSpc>
                <a:spcPts val="2650"/>
              </a:lnSpc>
              <a:buNone/>
            </a:pPr>
            <a:r>
              <a:rPr lang="en-US" sz="2100" b="1" dirty="0">
                <a:solidFill>
                  <a:srgbClr val="000000"/>
                </a:solidFill>
                <a:latin typeface="Libre Baskerville" pitchFamily="34" charset="0"/>
                <a:ea typeface="Libre Baskerville" pitchFamily="34" charset="-122"/>
                <a:cs typeface="Libre Baskerville" pitchFamily="34" charset="-120"/>
              </a:rPr>
              <a:t>➡️</a:t>
            </a:r>
            <a:r>
              <a:rPr lang="en-US" sz="2100" dirty="0">
                <a:solidFill>
                  <a:srgbClr val="5C4E3D"/>
                </a:solidFill>
                <a:latin typeface="Libre Baskerville" pitchFamily="34" charset="0"/>
                <a:ea typeface="Libre Baskerville" pitchFamily="34" charset="-122"/>
                <a:cs typeface="Libre Baskerville" pitchFamily="34" charset="-120"/>
              </a:rPr>
              <a:t>Existing System</a:t>
            </a:r>
            <a:endParaRPr lang="en-US" sz="2100" dirty="0"/>
          </a:p>
        </p:txBody>
      </p:sp>
      <p:sp>
        <p:nvSpPr>
          <p:cNvPr id="7" name="Text 4"/>
          <p:cNvSpPr/>
          <p:nvPr/>
        </p:nvSpPr>
        <p:spPr>
          <a:xfrm>
            <a:off x="633532" y="5680472"/>
            <a:ext cx="13363337" cy="579120"/>
          </a:xfrm>
          <a:prstGeom prst="rect">
            <a:avLst/>
          </a:prstGeom>
          <a:noFill/>
          <a:ln/>
        </p:spPr>
        <p:txBody>
          <a:bodyPr wrap="square" lIns="0" tIns="0" rIns="0" bIns="0" rtlCol="0" anchor="t"/>
          <a:lstStyle/>
          <a:p>
            <a:pPr marL="0" indent="0" algn="l">
              <a:lnSpc>
                <a:spcPts val="2250"/>
              </a:lnSpc>
              <a:buNone/>
            </a:pPr>
            <a:r>
              <a:rPr lang="en-US" sz="1400" dirty="0">
                <a:solidFill>
                  <a:srgbClr val="454240"/>
                </a:solidFill>
                <a:latin typeface="DM Sans" pitchFamily="34" charset="0"/>
                <a:ea typeface="DM Sans" pitchFamily="34" charset="-122"/>
                <a:cs typeface="DM Sans" pitchFamily="34" charset="-120"/>
              </a:rPr>
              <a:t>Results are managed on paper or Excel, causing delays and errors.Students can’t view results or revaluation status online.</a:t>
            </a:r>
            <a:endParaRPr lang="en-US" sz="1400" dirty="0"/>
          </a:p>
        </p:txBody>
      </p:sp>
      <p:sp>
        <p:nvSpPr>
          <p:cNvPr id="8" name="Text 5"/>
          <p:cNvSpPr/>
          <p:nvPr/>
        </p:nvSpPr>
        <p:spPr>
          <a:xfrm>
            <a:off x="633532" y="6531054"/>
            <a:ext cx="2794278" cy="339328"/>
          </a:xfrm>
          <a:prstGeom prst="rect">
            <a:avLst/>
          </a:prstGeom>
          <a:noFill/>
          <a:ln/>
        </p:spPr>
        <p:txBody>
          <a:bodyPr wrap="none" lIns="0" tIns="0" rIns="0" bIns="0" rtlCol="0" anchor="t"/>
          <a:lstStyle/>
          <a:p>
            <a:pPr marL="0" indent="0" algn="l">
              <a:lnSpc>
                <a:spcPts val="2650"/>
              </a:lnSpc>
              <a:buNone/>
            </a:pPr>
            <a:r>
              <a:rPr lang="en-US" sz="2100" b="1" dirty="0">
                <a:solidFill>
                  <a:srgbClr val="000000"/>
                </a:solidFill>
                <a:latin typeface="Libre Baskerville" pitchFamily="34" charset="0"/>
                <a:ea typeface="Libre Baskerville" pitchFamily="34" charset="-122"/>
                <a:cs typeface="Libre Baskerville" pitchFamily="34" charset="-120"/>
              </a:rPr>
              <a:t>➡️</a:t>
            </a:r>
            <a:r>
              <a:rPr lang="en-US" sz="2100" dirty="0">
                <a:solidFill>
                  <a:srgbClr val="5C4E3D"/>
                </a:solidFill>
                <a:latin typeface="Libre Baskerville" pitchFamily="34" charset="0"/>
                <a:ea typeface="Libre Baskerville" pitchFamily="34" charset="-122"/>
                <a:cs typeface="Libre Baskerville" pitchFamily="34" charset="-120"/>
              </a:rPr>
              <a:t>Proposed System</a:t>
            </a:r>
            <a:endParaRPr lang="en-US" sz="2100" dirty="0"/>
          </a:p>
        </p:txBody>
      </p:sp>
      <p:sp>
        <p:nvSpPr>
          <p:cNvPr id="9" name="Text 6"/>
          <p:cNvSpPr/>
          <p:nvPr/>
        </p:nvSpPr>
        <p:spPr>
          <a:xfrm>
            <a:off x="633532" y="7141845"/>
            <a:ext cx="13363337" cy="579120"/>
          </a:xfrm>
          <a:prstGeom prst="rect">
            <a:avLst/>
          </a:prstGeom>
          <a:noFill/>
          <a:ln/>
        </p:spPr>
        <p:txBody>
          <a:bodyPr wrap="square" lIns="0" tIns="0" rIns="0" bIns="0" rtlCol="0" anchor="t"/>
          <a:lstStyle/>
          <a:p>
            <a:pPr marL="0" indent="0" algn="l">
              <a:lnSpc>
                <a:spcPts val="2250"/>
              </a:lnSpc>
              <a:buNone/>
            </a:pPr>
            <a:r>
              <a:rPr lang="en-US" sz="1400" dirty="0">
                <a:solidFill>
                  <a:srgbClr val="454240"/>
                </a:solidFill>
                <a:latin typeface="DM Sans" pitchFamily="34" charset="0"/>
                <a:ea typeface="DM Sans" pitchFamily="34" charset="-122"/>
                <a:cs typeface="DM Sans" pitchFamily="34" charset="-120"/>
              </a:rPr>
              <a:t>A web-based system allows students and staff to manage results digitally.It offers secure login, fast access, and reduces manual work.</a:t>
            </a:r>
            <a:endParaRPr lang="en-US" sz="1400" dirty="0"/>
          </a:p>
        </p:txBody>
      </p:sp>
      <p:sp>
        <p:nvSpPr>
          <p:cNvPr id="10" name="Rectangle 9">
            <a:extLst>
              <a:ext uri="{FF2B5EF4-FFF2-40B4-BE49-F238E27FC236}">
                <a16:creationId xmlns:a16="http://schemas.microsoft.com/office/drawing/2014/main" id="{5F6C7EF0-5FED-535C-87D7-2BB138B6AFC0}"/>
              </a:ext>
            </a:extLst>
          </p:cNvPr>
          <p:cNvSpPr/>
          <p:nvPr/>
        </p:nvSpPr>
        <p:spPr>
          <a:xfrm>
            <a:off x="12533971" y="7732116"/>
            <a:ext cx="2018370" cy="50863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44855" y="585192"/>
            <a:ext cx="9468088" cy="665083"/>
          </a:xfrm>
          <a:prstGeom prst="rect">
            <a:avLst/>
          </a:prstGeom>
          <a:noFill/>
          <a:ln/>
        </p:spPr>
        <p:txBody>
          <a:bodyPr wrap="none" lIns="0" tIns="0" rIns="0" bIns="0" rtlCol="0" anchor="t"/>
          <a:lstStyle/>
          <a:p>
            <a:pPr marL="0" indent="0" algn="l">
              <a:lnSpc>
                <a:spcPts val="5200"/>
              </a:lnSpc>
              <a:buNone/>
            </a:pPr>
            <a:r>
              <a:rPr lang="en-US" sz="4150" dirty="0">
                <a:solidFill>
                  <a:srgbClr val="5C4E3D"/>
                </a:solidFill>
                <a:latin typeface="Libre Baskerville" pitchFamily="34" charset="0"/>
                <a:ea typeface="Libre Baskerville" pitchFamily="34" charset="-122"/>
                <a:cs typeface="Libre Baskerville" pitchFamily="34" charset="-120"/>
              </a:rPr>
              <a:t>Implementation and methodology</a:t>
            </a:r>
            <a:endParaRPr lang="en-US" sz="4150" dirty="0"/>
          </a:p>
        </p:txBody>
      </p:sp>
      <p:sp>
        <p:nvSpPr>
          <p:cNvPr id="3" name="Text 1"/>
          <p:cNvSpPr/>
          <p:nvPr/>
        </p:nvSpPr>
        <p:spPr>
          <a:xfrm>
            <a:off x="744855" y="1675924"/>
            <a:ext cx="13140690" cy="1021556"/>
          </a:xfrm>
          <a:prstGeom prst="rect">
            <a:avLst/>
          </a:prstGeom>
          <a:noFill/>
          <a:ln/>
        </p:spPr>
        <p:txBody>
          <a:bodyPr wrap="square" lIns="0" tIns="0" rIns="0" bIns="0" rtlCol="0" anchor="t"/>
          <a:lstStyle/>
          <a:p>
            <a:pPr marL="0" indent="0" algn="l">
              <a:lnSpc>
                <a:spcPts val="2650"/>
              </a:lnSpc>
              <a:buNone/>
            </a:pPr>
            <a:r>
              <a:rPr lang="en-US" sz="1650" dirty="0">
                <a:solidFill>
                  <a:srgbClr val="454240"/>
                </a:solidFill>
                <a:latin typeface="DM Sans" pitchFamily="34" charset="0"/>
                <a:ea typeface="DM Sans" pitchFamily="34" charset="-122"/>
                <a:cs typeface="DM Sans" pitchFamily="34" charset="-120"/>
              </a:rPr>
              <a:t>The system is developed using HTML, CSS, and JavaScript for a responsive and interactive front-end interface.PHP handles server-side logic, while MySQL manages secure storage of student results and revaluation data.Together, these technologies enable a smooth, user-friendly experience for both students and staff.</a:t>
            </a:r>
            <a:endParaRPr lang="en-US" sz="1650" dirty="0"/>
          </a:p>
        </p:txBody>
      </p:sp>
      <p:sp>
        <p:nvSpPr>
          <p:cNvPr id="4" name="Shape 2"/>
          <p:cNvSpPr/>
          <p:nvPr/>
        </p:nvSpPr>
        <p:spPr>
          <a:xfrm>
            <a:off x="532090" y="2986922"/>
            <a:ext cx="13140690" cy="2500074"/>
          </a:xfrm>
          <a:prstGeom prst="roundRect">
            <a:avLst>
              <a:gd name="adj" fmla="val 3576"/>
            </a:avLst>
          </a:prstGeom>
          <a:solidFill>
            <a:srgbClr val="F3E4BF"/>
          </a:solidFill>
          <a:ln/>
        </p:spPr>
      </p:sp>
      <p:pic>
        <p:nvPicPr>
          <p:cNvPr id="5" name="Image 0" descr="preencoded.png"/>
          <p:cNvPicPr>
            <a:picLocks noChangeAspect="1"/>
          </p:cNvPicPr>
          <p:nvPr/>
        </p:nvPicPr>
        <p:blipFill>
          <a:blip r:embed="rId3"/>
          <a:stretch>
            <a:fillRect/>
          </a:stretch>
        </p:blipFill>
        <p:spPr>
          <a:xfrm>
            <a:off x="957620" y="3252787"/>
            <a:ext cx="265986" cy="212765"/>
          </a:xfrm>
          <a:prstGeom prst="rect">
            <a:avLst/>
          </a:prstGeom>
        </p:spPr>
      </p:pic>
      <p:sp>
        <p:nvSpPr>
          <p:cNvPr id="6" name="Text 3"/>
          <p:cNvSpPr/>
          <p:nvPr/>
        </p:nvSpPr>
        <p:spPr>
          <a:xfrm>
            <a:off x="1436370" y="3202781"/>
            <a:ext cx="12236410" cy="340519"/>
          </a:xfrm>
          <a:prstGeom prst="rect">
            <a:avLst/>
          </a:prstGeom>
          <a:noFill/>
          <a:ln/>
        </p:spPr>
        <p:txBody>
          <a:bodyPr wrap="none" lIns="0" tIns="0" rIns="0" bIns="0" rtlCol="0" anchor="t"/>
          <a:lstStyle/>
          <a:p>
            <a:pPr marL="0" indent="0" algn="l">
              <a:lnSpc>
                <a:spcPts val="2650"/>
              </a:lnSpc>
              <a:buNone/>
            </a:pPr>
            <a:r>
              <a:rPr lang="en-US" sz="1650" b="1" dirty="0">
                <a:solidFill>
                  <a:srgbClr val="000000"/>
                </a:solidFill>
                <a:latin typeface="DM Sans" pitchFamily="34" charset="0"/>
                <a:ea typeface="DM Sans" pitchFamily="34" charset="-122"/>
                <a:cs typeface="DM Sans" pitchFamily="34" charset="-120"/>
              </a:rPr>
              <a:t> Front-End Development</a:t>
            </a:r>
            <a:endParaRPr lang="en-US" sz="1650" dirty="0"/>
          </a:p>
        </p:txBody>
      </p:sp>
      <p:sp>
        <p:nvSpPr>
          <p:cNvPr id="7" name="Text 4"/>
          <p:cNvSpPr/>
          <p:nvPr/>
        </p:nvSpPr>
        <p:spPr>
          <a:xfrm>
            <a:off x="1436370" y="3734753"/>
            <a:ext cx="12236410" cy="340519"/>
          </a:xfrm>
          <a:prstGeom prst="rect">
            <a:avLst/>
          </a:prstGeom>
          <a:noFill/>
          <a:ln/>
        </p:spPr>
        <p:txBody>
          <a:bodyPr wrap="none" lIns="0" tIns="0" rIns="0" bIns="0" rtlCol="0" anchor="t"/>
          <a:lstStyle/>
          <a:p>
            <a:pPr marL="0" indent="0" algn="l">
              <a:lnSpc>
                <a:spcPts val="2650"/>
              </a:lnSpc>
              <a:buNone/>
            </a:pPr>
            <a:endParaRPr lang="en-US" sz="1650" dirty="0"/>
          </a:p>
        </p:txBody>
      </p:sp>
      <p:sp>
        <p:nvSpPr>
          <p:cNvPr id="8" name="Text 5"/>
          <p:cNvSpPr/>
          <p:nvPr/>
        </p:nvSpPr>
        <p:spPr>
          <a:xfrm>
            <a:off x="1436370" y="4266724"/>
            <a:ext cx="12236410" cy="340519"/>
          </a:xfrm>
          <a:prstGeom prst="rect">
            <a:avLst/>
          </a:prstGeom>
          <a:noFill/>
          <a:ln/>
        </p:spPr>
        <p:txBody>
          <a:bodyPr wrap="none" lIns="0" tIns="0" rIns="0" bIns="0" rtlCol="0" anchor="t"/>
          <a:lstStyle/>
          <a:p>
            <a:pPr marL="0" indent="0" algn="l">
              <a:lnSpc>
                <a:spcPts val="2650"/>
              </a:lnSpc>
              <a:buNone/>
            </a:pPr>
            <a:endParaRPr lang="en-US" sz="1650" dirty="0"/>
          </a:p>
        </p:txBody>
      </p:sp>
      <p:sp>
        <p:nvSpPr>
          <p:cNvPr id="9" name="Text 6"/>
          <p:cNvSpPr/>
          <p:nvPr/>
        </p:nvSpPr>
        <p:spPr>
          <a:xfrm>
            <a:off x="1312815" y="3771877"/>
            <a:ext cx="12236410" cy="340519"/>
          </a:xfrm>
          <a:prstGeom prst="rect">
            <a:avLst/>
          </a:prstGeom>
          <a:noFill/>
          <a:ln/>
        </p:spPr>
        <p:txBody>
          <a:bodyPr wrap="none" lIns="0" tIns="0" rIns="0" bIns="0" rtlCol="0" anchor="t"/>
          <a:lstStyle/>
          <a:p>
            <a:pPr marL="342900" marR="52070" lvl="0" indent="-342900" algn="just">
              <a:lnSpc>
                <a:spcPct val="150000"/>
              </a:lnSpc>
              <a:spcBef>
                <a:spcPts val="340"/>
              </a:spcBef>
              <a:spcAft>
                <a:spcPts val="0"/>
              </a:spcAft>
              <a:buSzPts val="1000"/>
              <a:buFont typeface="Symbol" panose="05050102010706020507" pitchFamily="18" charset="2"/>
              <a:buChar char=""/>
              <a:tabLst>
                <a:tab pos="457200" algn="l"/>
              </a:tabLst>
            </a:pPr>
            <a:r>
              <a:rPr lang="en-IN" sz="1800" b="1" dirty="0">
                <a:solidFill>
                  <a:srgbClr val="000000"/>
                </a:solidFill>
                <a:effectLst/>
                <a:ea typeface="Times New Roman" panose="02020603050405020304" pitchFamily="18" charset="0"/>
              </a:rPr>
              <a:t>HTML5/CSS3</a:t>
            </a:r>
            <a:r>
              <a:rPr lang="en-IN" sz="1800" dirty="0">
                <a:solidFill>
                  <a:srgbClr val="000000"/>
                </a:solidFill>
                <a:effectLst/>
                <a:ea typeface="Times New Roman" panose="02020603050405020304" pitchFamily="18" charset="0"/>
              </a:rPr>
              <a:t> </a:t>
            </a:r>
            <a:r>
              <a:rPr lang="en-IN" sz="1800" dirty="0">
                <a:solidFill>
                  <a:srgbClr val="000000"/>
                </a:solidFill>
                <a:effectLst/>
                <a:latin typeface="Times New Roman" panose="02020603050405020304" pitchFamily="18" charset="0"/>
                <a:ea typeface="Times New Roman" panose="02020603050405020304" pitchFamily="18" charset="0"/>
              </a:rPr>
              <a:t>– for structuring and styling the web pages.</a:t>
            </a:r>
            <a:endParaRPr lang="en-IN" sz="1800" dirty="0">
              <a:effectLst/>
              <a:latin typeface="Times New Roman" panose="02020603050405020304" pitchFamily="18" charset="0"/>
              <a:ea typeface="Times New Roman" panose="02020603050405020304" pitchFamily="18" charset="0"/>
            </a:endParaRPr>
          </a:p>
          <a:p>
            <a:pPr marL="342900" marR="52070" lvl="0" indent="-342900" algn="just">
              <a:lnSpc>
                <a:spcPct val="150000"/>
              </a:lnSpc>
              <a:spcBef>
                <a:spcPts val="340"/>
              </a:spcBef>
              <a:spcAft>
                <a:spcPts val="0"/>
              </a:spcAft>
              <a:buSzPts val="1000"/>
              <a:buFont typeface="Symbol" panose="05050102010706020507" pitchFamily="18" charset="2"/>
              <a:buChar char=""/>
              <a:tabLst>
                <a:tab pos="457200" algn="l"/>
              </a:tabLst>
            </a:pPr>
            <a:r>
              <a:rPr lang="en-IN" sz="1800" b="1" dirty="0">
                <a:solidFill>
                  <a:srgbClr val="000000"/>
                </a:solidFill>
                <a:effectLst/>
                <a:latin typeface="Times New Roman" panose="02020603050405020304" pitchFamily="18" charset="0"/>
                <a:ea typeface="Times New Roman" panose="02020603050405020304" pitchFamily="18" charset="0"/>
              </a:rPr>
              <a:t>Jav</a:t>
            </a:r>
            <a:r>
              <a:rPr lang="en-IN" sz="1800" b="1" dirty="0">
                <a:solidFill>
                  <a:srgbClr val="000000"/>
                </a:solidFill>
                <a:effectLst/>
                <a:ea typeface="Times New Roman" panose="02020603050405020304" pitchFamily="18" charset="0"/>
              </a:rPr>
              <a:t>aScrip</a:t>
            </a:r>
            <a:r>
              <a:rPr lang="en-IN" sz="1800" b="1" dirty="0">
                <a:solidFill>
                  <a:srgbClr val="000000"/>
                </a:solidFill>
                <a:effectLst/>
                <a:latin typeface="Times New Roman" panose="02020603050405020304" pitchFamily="18" charset="0"/>
                <a:ea typeface="Times New Roman" panose="02020603050405020304" pitchFamily="18" charset="0"/>
              </a:rPr>
              <a:t>t</a:t>
            </a:r>
            <a:r>
              <a:rPr lang="en-IN" sz="1800" dirty="0">
                <a:solidFill>
                  <a:srgbClr val="000000"/>
                </a:solidFill>
                <a:effectLst/>
                <a:latin typeface="Times New Roman" panose="02020603050405020304" pitchFamily="18" charset="0"/>
                <a:ea typeface="Times New Roman" panose="02020603050405020304" pitchFamily="18" charset="0"/>
              </a:rPr>
              <a:t> – for dynamic functionality (e.g., countdown timer, form validation).</a:t>
            </a:r>
            <a:endParaRPr lang="en-IN" sz="1800" dirty="0">
              <a:effectLst/>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r>
              <a:rPr lang="en-IN" sz="1800" b="1" dirty="0">
                <a:solidFill>
                  <a:srgbClr val="000000"/>
                </a:solidFill>
                <a:effectLst/>
                <a:latin typeface="Calibri" panose="020F0502020204030204" pitchFamily="34" charset="0"/>
                <a:ea typeface="Calibri" panose="020F0502020204030204" pitchFamily="34" charset="0"/>
              </a:rPr>
              <a:t>  Responsive Design</a:t>
            </a:r>
            <a:r>
              <a:rPr lang="en-IN" sz="1800" dirty="0">
                <a:solidFill>
                  <a:srgbClr val="000000"/>
                </a:solidFill>
                <a:effectLst/>
                <a:latin typeface="Calibri" panose="020F0502020204030204" pitchFamily="34" charset="0"/>
                <a:ea typeface="Calibri" panose="020F0502020204030204" pitchFamily="34" charset="0"/>
              </a:rPr>
              <a:t> – to support desktops, tablets, and smartphones</a:t>
            </a:r>
            <a:r>
              <a:rPr lang="en-US" sz="1650" dirty="0">
                <a:solidFill>
                  <a:srgbClr val="000000"/>
                </a:solidFill>
                <a:latin typeface="DM Sans" pitchFamily="34" charset="0"/>
                <a:ea typeface="DM Sans" pitchFamily="34" charset="-122"/>
                <a:cs typeface="DM Sans" pitchFamily="34" charset="-120"/>
              </a:rPr>
              <a:t>.</a:t>
            </a:r>
            <a:endParaRPr lang="en-US" sz="1650" dirty="0"/>
          </a:p>
        </p:txBody>
      </p:sp>
      <p:sp>
        <p:nvSpPr>
          <p:cNvPr id="10" name="Shape 7"/>
          <p:cNvSpPr/>
          <p:nvPr/>
        </p:nvSpPr>
        <p:spPr>
          <a:xfrm>
            <a:off x="744855" y="5676424"/>
            <a:ext cx="13140690" cy="1968103"/>
          </a:xfrm>
          <a:prstGeom prst="roundRect">
            <a:avLst>
              <a:gd name="adj" fmla="val 4542"/>
            </a:avLst>
          </a:prstGeom>
          <a:solidFill>
            <a:srgbClr val="F3E4BF"/>
          </a:solidFill>
          <a:ln/>
        </p:spPr>
      </p:sp>
      <p:pic>
        <p:nvPicPr>
          <p:cNvPr id="11" name="Image 1" descr="preencoded.png"/>
          <p:cNvPicPr>
            <a:picLocks noChangeAspect="1"/>
          </p:cNvPicPr>
          <p:nvPr/>
        </p:nvPicPr>
        <p:blipFill>
          <a:blip r:embed="rId3"/>
          <a:stretch>
            <a:fillRect/>
          </a:stretch>
        </p:blipFill>
        <p:spPr>
          <a:xfrm>
            <a:off x="957620" y="5992297"/>
            <a:ext cx="265986" cy="212765"/>
          </a:xfrm>
          <a:prstGeom prst="rect">
            <a:avLst/>
          </a:prstGeom>
        </p:spPr>
      </p:pic>
      <p:sp>
        <p:nvSpPr>
          <p:cNvPr id="12" name="Text 8"/>
          <p:cNvSpPr/>
          <p:nvPr/>
        </p:nvSpPr>
        <p:spPr>
          <a:xfrm>
            <a:off x="1436370" y="5942290"/>
            <a:ext cx="12236410" cy="340519"/>
          </a:xfrm>
          <a:prstGeom prst="rect">
            <a:avLst/>
          </a:prstGeom>
          <a:noFill/>
          <a:ln/>
        </p:spPr>
        <p:txBody>
          <a:bodyPr wrap="none" lIns="0" tIns="0" rIns="0" bIns="0" rtlCol="0" anchor="t"/>
          <a:lstStyle/>
          <a:p>
            <a:pPr marL="0" indent="0" algn="l">
              <a:lnSpc>
                <a:spcPts val="2650"/>
              </a:lnSpc>
              <a:buNone/>
            </a:pPr>
            <a:r>
              <a:rPr lang="en-US" sz="1650" b="1" dirty="0">
                <a:solidFill>
                  <a:srgbClr val="000000"/>
                </a:solidFill>
                <a:latin typeface="DM Sans" pitchFamily="34" charset="0"/>
                <a:ea typeface="DM Sans" pitchFamily="34" charset="-122"/>
                <a:cs typeface="DM Sans" pitchFamily="34" charset="-120"/>
              </a:rPr>
              <a:t>Back-End Development</a:t>
            </a:r>
            <a:endParaRPr lang="en-US" sz="1650" dirty="0"/>
          </a:p>
        </p:txBody>
      </p:sp>
      <p:sp>
        <p:nvSpPr>
          <p:cNvPr id="13" name="Text 9"/>
          <p:cNvSpPr/>
          <p:nvPr/>
        </p:nvSpPr>
        <p:spPr>
          <a:xfrm>
            <a:off x="1436370" y="6474262"/>
            <a:ext cx="12236410" cy="340519"/>
          </a:xfrm>
          <a:prstGeom prst="rect">
            <a:avLst/>
          </a:prstGeom>
          <a:noFill/>
          <a:ln/>
        </p:spPr>
        <p:txBody>
          <a:bodyPr wrap="none" lIns="0" tIns="0" rIns="0" bIns="0" rtlCol="0" anchor="t"/>
          <a:lstStyle/>
          <a:p>
            <a:pPr marL="0" indent="0" algn="l">
              <a:lnSpc>
                <a:spcPts val="2650"/>
              </a:lnSpc>
              <a:buNone/>
            </a:pPr>
            <a:r>
              <a:rPr lang="en-US" sz="1650" dirty="0">
                <a:solidFill>
                  <a:srgbClr val="000000"/>
                </a:solidFill>
                <a:latin typeface="DM Sans" pitchFamily="34" charset="0"/>
                <a:ea typeface="DM Sans" pitchFamily="34" charset="-122"/>
                <a:cs typeface="DM Sans" pitchFamily="34" charset="-120"/>
              </a:rPr>
              <a:t>· </a:t>
            </a:r>
            <a:r>
              <a:rPr lang="en-IN" sz="1800" b="1" dirty="0">
                <a:solidFill>
                  <a:srgbClr val="000000"/>
                </a:solidFill>
                <a:effectLst/>
                <a:latin typeface="Calibri" panose="020F0502020204030204" pitchFamily="34" charset="0"/>
                <a:ea typeface="Calibri" panose="020F0502020204030204" pitchFamily="34" charset="0"/>
              </a:rPr>
              <a:t>PHP</a:t>
            </a:r>
            <a:r>
              <a:rPr lang="en-US" sz="1650" dirty="0">
                <a:solidFill>
                  <a:srgbClr val="000000"/>
                </a:solidFill>
                <a:latin typeface="DM Sans" pitchFamily="34" charset="0"/>
                <a:ea typeface="DM Sans" pitchFamily="34" charset="-122"/>
                <a:cs typeface="DM Sans" pitchFamily="34" charset="-120"/>
              </a:rPr>
              <a:t> is used as the server-side scripting language.</a:t>
            </a:r>
            <a:endParaRPr lang="en-US" sz="1650" dirty="0"/>
          </a:p>
        </p:txBody>
      </p:sp>
      <p:sp>
        <p:nvSpPr>
          <p:cNvPr id="14" name="Text 10"/>
          <p:cNvSpPr/>
          <p:nvPr/>
        </p:nvSpPr>
        <p:spPr>
          <a:xfrm>
            <a:off x="1436370" y="7006233"/>
            <a:ext cx="12236410" cy="340519"/>
          </a:xfrm>
          <a:prstGeom prst="rect">
            <a:avLst/>
          </a:prstGeom>
          <a:noFill/>
          <a:ln/>
        </p:spPr>
        <p:txBody>
          <a:bodyPr wrap="none" lIns="0" tIns="0" rIns="0" bIns="0" rtlCol="0" anchor="t"/>
          <a:lstStyle/>
          <a:p>
            <a:pPr marL="0" indent="0" algn="l">
              <a:lnSpc>
                <a:spcPts val="2650"/>
              </a:lnSpc>
              <a:buNone/>
            </a:pPr>
            <a:r>
              <a:rPr lang="en-US" sz="1650" dirty="0">
                <a:solidFill>
                  <a:srgbClr val="000000"/>
                </a:solidFill>
                <a:latin typeface="DM Sans" pitchFamily="34" charset="0"/>
                <a:ea typeface="DM Sans" pitchFamily="34" charset="-122"/>
                <a:cs typeface="DM Sans" pitchFamily="34" charset="-120"/>
              </a:rPr>
              <a:t>· </a:t>
            </a:r>
            <a:r>
              <a:rPr lang="en-US" sz="1650" b="1" dirty="0">
                <a:solidFill>
                  <a:srgbClr val="000000"/>
                </a:solidFill>
                <a:latin typeface="DM Sans" pitchFamily="34" charset="0"/>
                <a:ea typeface="DM Sans" pitchFamily="34" charset="-122"/>
                <a:cs typeface="DM Sans" pitchFamily="34" charset="-120"/>
              </a:rPr>
              <a:t>MySQL</a:t>
            </a:r>
            <a:r>
              <a:rPr lang="en-US" sz="1650" dirty="0">
                <a:solidFill>
                  <a:srgbClr val="000000"/>
                </a:solidFill>
                <a:latin typeface="DM Sans" pitchFamily="34" charset="0"/>
                <a:ea typeface="DM Sans" pitchFamily="34" charset="-122"/>
                <a:cs typeface="DM Sans" pitchFamily="34" charset="-120"/>
              </a:rPr>
              <a:t> is used for the relational database management.</a:t>
            </a:r>
            <a:endParaRPr lang="en-US" sz="1650" dirty="0"/>
          </a:p>
        </p:txBody>
      </p:sp>
      <p:sp>
        <p:nvSpPr>
          <p:cNvPr id="15" name="Rectangle 14">
            <a:extLst>
              <a:ext uri="{FF2B5EF4-FFF2-40B4-BE49-F238E27FC236}">
                <a16:creationId xmlns:a16="http://schemas.microsoft.com/office/drawing/2014/main" id="{30D00163-74A3-CFB7-24D0-0E848B0CFF1E}"/>
              </a:ext>
            </a:extLst>
          </p:cNvPr>
          <p:cNvSpPr/>
          <p:nvPr/>
        </p:nvSpPr>
        <p:spPr>
          <a:xfrm>
            <a:off x="12533971" y="7720965"/>
            <a:ext cx="2018370" cy="50863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251109"/>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Technology Stack</a:t>
            </a:r>
            <a:endParaRPr lang="en-US" sz="4450" dirty="0"/>
          </a:p>
        </p:txBody>
      </p:sp>
      <p:sp>
        <p:nvSpPr>
          <p:cNvPr id="3" name="Text 1"/>
          <p:cNvSpPr/>
          <p:nvPr/>
        </p:nvSpPr>
        <p:spPr>
          <a:xfrm>
            <a:off x="1857256" y="2861548"/>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PHP</a:t>
            </a:r>
            <a:endParaRPr lang="en-US" sz="2200" dirty="0"/>
          </a:p>
        </p:txBody>
      </p:sp>
      <p:sp>
        <p:nvSpPr>
          <p:cNvPr id="4" name="Text 2"/>
          <p:cNvSpPr/>
          <p:nvPr/>
        </p:nvSpPr>
        <p:spPr>
          <a:xfrm>
            <a:off x="793790" y="3351967"/>
            <a:ext cx="3898702" cy="725805"/>
          </a:xfrm>
          <a:prstGeom prst="rect">
            <a:avLst/>
          </a:prstGeom>
          <a:noFill/>
          <a:ln/>
        </p:spPr>
        <p:txBody>
          <a:bodyPr wrap="square" lIns="0" tIns="0" rIns="0" bIns="0" rtlCol="0" anchor="t"/>
          <a:lstStyle/>
          <a:p>
            <a:pPr marL="0" indent="0" algn="r">
              <a:lnSpc>
                <a:spcPts val="2850"/>
              </a:lnSpc>
              <a:buNone/>
            </a:pPr>
            <a:r>
              <a:rPr lang="en-US" sz="1750" dirty="0">
                <a:solidFill>
                  <a:srgbClr val="454240"/>
                </a:solidFill>
                <a:latin typeface="DM Sans" pitchFamily="34" charset="0"/>
                <a:ea typeface="DM Sans" pitchFamily="34" charset="-122"/>
                <a:cs typeface="DM Sans" pitchFamily="34" charset="-120"/>
              </a:rPr>
              <a:t>Backend operations and logic processing.</a:t>
            </a:r>
            <a:endParaRPr lang="en-US" sz="1750" dirty="0"/>
          </a:p>
        </p:txBody>
      </p:sp>
      <p:pic>
        <p:nvPicPr>
          <p:cNvPr id="5" name="Image 0" descr="preencoded.png"/>
          <p:cNvPicPr>
            <a:picLocks noChangeAspect="1"/>
          </p:cNvPicPr>
          <p:nvPr/>
        </p:nvPicPr>
        <p:blipFill>
          <a:blip r:embed="rId3"/>
          <a:stretch>
            <a:fillRect/>
          </a:stretch>
        </p:blipFill>
        <p:spPr>
          <a:xfrm>
            <a:off x="5032653" y="2413516"/>
            <a:ext cx="4564975" cy="4564975"/>
          </a:xfrm>
          <a:prstGeom prst="rect">
            <a:avLst/>
          </a:prstGeom>
        </p:spPr>
      </p:pic>
      <p:pic>
        <p:nvPicPr>
          <p:cNvPr id="6" name="Image 1" descr="preencoded.png"/>
          <p:cNvPicPr>
            <a:picLocks noChangeAspect="1"/>
          </p:cNvPicPr>
          <p:nvPr/>
        </p:nvPicPr>
        <p:blipFill>
          <a:blip r:embed="rId4"/>
          <a:stretch>
            <a:fillRect/>
          </a:stretch>
        </p:blipFill>
        <p:spPr>
          <a:xfrm>
            <a:off x="5852874" y="3544610"/>
            <a:ext cx="339328" cy="424220"/>
          </a:xfrm>
          <a:prstGeom prst="rect">
            <a:avLst/>
          </a:prstGeom>
        </p:spPr>
      </p:pic>
      <p:sp>
        <p:nvSpPr>
          <p:cNvPr id="7" name="Text 3"/>
          <p:cNvSpPr/>
          <p:nvPr/>
        </p:nvSpPr>
        <p:spPr>
          <a:xfrm>
            <a:off x="9937790" y="263425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MySQL</a:t>
            </a:r>
            <a:endParaRPr lang="en-US" sz="2200" dirty="0"/>
          </a:p>
        </p:txBody>
      </p:sp>
      <p:sp>
        <p:nvSpPr>
          <p:cNvPr id="8" name="Text 4"/>
          <p:cNvSpPr/>
          <p:nvPr/>
        </p:nvSpPr>
        <p:spPr>
          <a:xfrm>
            <a:off x="9937790" y="3124676"/>
            <a:ext cx="3898821"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Robust database for data storage.</a:t>
            </a:r>
            <a:endParaRPr lang="en-US" sz="1750" dirty="0"/>
          </a:p>
        </p:txBody>
      </p:sp>
      <p:pic>
        <p:nvPicPr>
          <p:cNvPr id="9" name="Image 2" descr="preencoded.png"/>
          <p:cNvPicPr>
            <a:picLocks noChangeAspect="1"/>
          </p:cNvPicPr>
          <p:nvPr/>
        </p:nvPicPr>
        <p:blipFill>
          <a:blip r:embed="rId5"/>
          <a:stretch>
            <a:fillRect/>
          </a:stretch>
        </p:blipFill>
        <p:spPr>
          <a:xfrm>
            <a:off x="5032653" y="2413516"/>
            <a:ext cx="4564975" cy="4564975"/>
          </a:xfrm>
          <a:prstGeom prst="rect">
            <a:avLst/>
          </a:prstGeom>
        </p:spPr>
      </p:pic>
      <p:pic>
        <p:nvPicPr>
          <p:cNvPr id="10" name="Image 3" descr="preencoded.png"/>
          <p:cNvPicPr>
            <a:picLocks noChangeAspect="1"/>
          </p:cNvPicPr>
          <p:nvPr/>
        </p:nvPicPr>
        <p:blipFill>
          <a:blip r:embed="rId6"/>
          <a:stretch>
            <a:fillRect/>
          </a:stretch>
        </p:blipFill>
        <p:spPr>
          <a:xfrm>
            <a:off x="7639169" y="2964180"/>
            <a:ext cx="339328" cy="424220"/>
          </a:xfrm>
          <a:prstGeom prst="rect">
            <a:avLst/>
          </a:prstGeom>
        </p:spPr>
      </p:pic>
      <p:sp>
        <p:nvSpPr>
          <p:cNvPr id="11" name="Text 5"/>
          <p:cNvSpPr/>
          <p:nvPr/>
        </p:nvSpPr>
        <p:spPr>
          <a:xfrm>
            <a:off x="10051256" y="426922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HTML</a:t>
            </a:r>
            <a:endParaRPr lang="en-US" sz="2200" dirty="0"/>
          </a:p>
        </p:txBody>
      </p:sp>
      <p:sp>
        <p:nvSpPr>
          <p:cNvPr id="12" name="Text 6"/>
          <p:cNvSpPr/>
          <p:nvPr/>
        </p:nvSpPr>
        <p:spPr>
          <a:xfrm>
            <a:off x="10051256" y="4759643"/>
            <a:ext cx="3785354"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Structuring web page content.</a:t>
            </a:r>
            <a:endParaRPr lang="en-US" sz="1750" dirty="0"/>
          </a:p>
        </p:txBody>
      </p:sp>
      <p:pic>
        <p:nvPicPr>
          <p:cNvPr id="13" name="Image 4" descr="preencoded.png"/>
          <p:cNvPicPr>
            <a:picLocks noChangeAspect="1"/>
          </p:cNvPicPr>
          <p:nvPr/>
        </p:nvPicPr>
        <p:blipFill>
          <a:blip r:embed="rId7"/>
          <a:stretch>
            <a:fillRect/>
          </a:stretch>
        </p:blipFill>
        <p:spPr>
          <a:xfrm>
            <a:off x="5032653" y="2413516"/>
            <a:ext cx="4564975" cy="4564975"/>
          </a:xfrm>
          <a:prstGeom prst="rect">
            <a:avLst/>
          </a:prstGeom>
        </p:spPr>
      </p:pic>
      <p:pic>
        <p:nvPicPr>
          <p:cNvPr id="14" name="Image 5" descr="preencoded.png"/>
          <p:cNvPicPr>
            <a:picLocks noChangeAspect="1"/>
          </p:cNvPicPr>
          <p:nvPr/>
        </p:nvPicPr>
        <p:blipFill>
          <a:blip r:embed="rId8"/>
          <a:stretch>
            <a:fillRect/>
          </a:stretch>
        </p:blipFill>
        <p:spPr>
          <a:xfrm>
            <a:off x="8743117" y="4483775"/>
            <a:ext cx="339328" cy="424220"/>
          </a:xfrm>
          <a:prstGeom prst="rect">
            <a:avLst/>
          </a:prstGeom>
        </p:spPr>
      </p:pic>
      <p:sp>
        <p:nvSpPr>
          <p:cNvPr id="15" name="Text 7"/>
          <p:cNvSpPr/>
          <p:nvPr/>
        </p:nvSpPr>
        <p:spPr>
          <a:xfrm>
            <a:off x="9937790" y="59043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CSS</a:t>
            </a:r>
            <a:endParaRPr lang="en-US" sz="2200" dirty="0"/>
          </a:p>
        </p:txBody>
      </p:sp>
      <p:sp>
        <p:nvSpPr>
          <p:cNvPr id="16" name="Text 8"/>
          <p:cNvSpPr/>
          <p:nvPr/>
        </p:nvSpPr>
        <p:spPr>
          <a:xfrm>
            <a:off x="9937790" y="6394728"/>
            <a:ext cx="3898821"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Styling and responsive design.</a:t>
            </a:r>
            <a:endParaRPr lang="en-US" sz="1750" dirty="0"/>
          </a:p>
        </p:txBody>
      </p:sp>
      <p:pic>
        <p:nvPicPr>
          <p:cNvPr id="17" name="Image 6" descr="preencoded.png"/>
          <p:cNvPicPr>
            <a:picLocks noChangeAspect="1"/>
          </p:cNvPicPr>
          <p:nvPr/>
        </p:nvPicPr>
        <p:blipFill>
          <a:blip r:embed="rId9"/>
          <a:stretch>
            <a:fillRect/>
          </a:stretch>
        </p:blipFill>
        <p:spPr>
          <a:xfrm>
            <a:off x="5032653" y="2413516"/>
            <a:ext cx="4564975" cy="4564975"/>
          </a:xfrm>
          <a:prstGeom prst="rect">
            <a:avLst/>
          </a:prstGeom>
        </p:spPr>
      </p:pic>
      <p:pic>
        <p:nvPicPr>
          <p:cNvPr id="18" name="Image 7" descr="preencoded.png"/>
          <p:cNvPicPr>
            <a:picLocks noChangeAspect="1"/>
          </p:cNvPicPr>
          <p:nvPr/>
        </p:nvPicPr>
        <p:blipFill>
          <a:blip r:embed="rId10"/>
          <a:stretch>
            <a:fillRect/>
          </a:stretch>
        </p:blipFill>
        <p:spPr>
          <a:xfrm>
            <a:off x="7639169" y="6003369"/>
            <a:ext cx="339328" cy="424220"/>
          </a:xfrm>
          <a:prstGeom prst="rect">
            <a:avLst/>
          </a:prstGeom>
        </p:spPr>
      </p:pic>
      <p:sp>
        <p:nvSpPr>
          <p:cNvPr id="19" name="Text 9"/>
          <p:cNvSpPr/>
          <p:nvPr/>
        </p:nvSpPr>
        <p:spPr>
          <a:xfrm>
            <a:off x="1857256" y="5495568"/>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JavaScript</a:t>
            </a:r>
            <a:endParaRPr lang="en-US" sz="2200" dirty="0"/>
          </a:p>
        </p:txBody>
      </p:sp>
      <p:sp>
        <p:nvSpPr>
          <p:cNvPr id="20" name="Text 10"/>
          <p:cNvSpPr/>
          <p:nvPr/>
        </p:nvSpPr>
        <p:spPr>
          <a:xfrm>
            <a:off x="793790" y="5985986"/>
            <a:ext cx="3898702" cy="362903"/>
          </a:xfrm>
          <a:prstGeom prst="rect">
            <a:avLst/>
          </a:prstGeom>
          <a:noFill/>
          <a:ln/>
        </p:spPr>
        <p:txBody>
          <a:bodyPr wrap="none" lIns="0" tIns="0" rIns="0" bIns="0" rtlCol="0" anchor="t"/>
          <a:lstStyle/>
          <a:p>
            <a:pPr marL="0" indent="0" algn="r">
              <a:lnSpc>
                <a:spcPts val="2850"/>
              </a:lnSpc>
              <a:buNone/>
            </a:pPr>
            <a:r>
              <a:rPr lang="en-US" sz="1750" dirty="0">
                <a:solidFill>
                  <a:srgbClr val="454240"/>
                </a:solidFill>
                <a:latin typeface="DM Sans" pitchFamily="34" charset="0"/>
                <a:ea typeface="DM Sans" pitchFamily="34" charset="-122"/>
                <a:cs typeface="DM Sans" pitchFamily="34" charset="-120"/>
              </a:rPr>
              <a:t>Dynamic and interactive elements.</a:t>
            </a:r>
            <a:endParaRPr lang="en-US" sz="1750" dirty="0"/>
          </a:p>
        </p:txBody>
      </p:sp>
      <p:pic>
        <p:nvPicPr>
          <p:cNvPr id="21" name="Image 8" descr="preencoded.png"/>
          <p:cNvPicPr>
            <a:picLocks noChangeAspect="1"/>
          </p:cNvPicPr>
          <p:nvPr/>
        </p:nvPicPr>
        <p:blipFill>
          <a:blip r:embed="rId11"/>
          <a:stretch>
            <a:fillRect/>
          </a:stretch>
        </p:blipFill>
        <p:spPr>
          <a:xfrm>
            <a:off x="5032653" y="2413516"/>
            <a:ext cx="4564975" cy="4564975"/>
          </a:xfrm>
          <a:prstGeom prst="rect">
            <a:avLst/>
          </a:prstGeom>
        </p:spPr>
      </p:pic>
      <p:pic>
        <p:nvPicPr>
          <p:cNvPr id="22" name="Image 9" descr="preencoded.png"/>
          <p:cNvPicPr>
            <a:picLocks noChangeAspect="1"/>
          </p:cNvPicPr>
          <p:nvPr/>
        </p:nvPicPr>
        <p:blipFill>
          <a:blip r:embed="rId12"/>
          <a:stretch>
            <a:fillRect/>
          </a:stretch>
        </p:blipFill>
        <p:spPr>
          <a:xfrm>
            <a:off x="5852874" y="5422940"/>
            <a:ext cx="339328" cy="424220"/>
          </a:xfrm>
          <a:prstGeom prst="rect">
            <a:avLst/>
          </a:prstGeom>
        </p:spPr>
      </p:pic>
      <p:sp>
        <p:nvSpPr>
          <p:cNvPr id="23" name="Rectangle 22">
            <a:extLst>
              <a:ext uri="{FF2B5EF4-FFF2-40B4-BE49-F238E27FC236}">
                <a16:creationId xmlns:a16="http://schemas.microsoft.com/office/drawing/2014/main" id="{07381C2A-9726-20EB-C21D-B23C205E7679}"/>
              </a:ext>
            </a:extLst>
          </p:cNvPr>
          <p:cNvSpPr/>
          <p:nvPr/>
        </p:nvSpPr>
        <p:spPr>
          <a:xfrm>
            <a:off x="12545122" y="7732116"/>
            <a:ext cx="2018370" cy="50863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188958"/>
            <a:ext cx="6794063" cy="708779"/>
          </a:xfrm>
          <a:prstGeom prst="rect">
            <a:avLst/>
          </a:prstGeom>
          <a:noFill/>
          <a:ln/>
        </p:spPr>
        <p:txBody>
          <a:bodyPr wrap="none" lIns="0" tIns="0" rIns="0" bIns="0" rtlCol="0" anchor="t"/>
          <a:lstStyle/>
          <a:p>
            <a:pPr marL="0" indent="0" algn="l">
              <a:lnSpc>
                <a:spcPts val="5550"/>
              </a:lnSpc>
              <a:buNone/>
            </a:pPr>
            <a:r>
              <a:rPr lang="en-US" sz="4450" b="1" dirty="0">
                <a:solidFill>
                  <a:srgbClr val="5C4E3D"/>
                </a:solidFill>
                <a:latin typeface="Libre Baskerville" pitchFamily="34" charset="0"/>
                <a:ea typeface="Libre Baskerville" pitchFamily="34" charset="-122"/>
                <a:cs typeface="Libre Baskerville" pitchFamily="34" charset="-120"/>
              </a:rPr>
              <a:t>Modules of the System</a:t>
            </a:r>
            <a:endParaRPr lang="en-US" sz="4450" dirty="0"/>
          </a:p>
        </p:txBody>
      </p:sp>
      <p:sp>
        <p:nvSpPr>
          <p:cNvPr id="3" name="Text 1"/>
          <p:cNvSpPr/>
          <p:nvPr/>
        </p:nvSpPr>
        <p:spPr>
          <a:xfrm>
            <a:off x="793790" y="2351365"/>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The system is divided into the following key modules:</a:t>
            </a:r>
            <a:endParaRPr lang="en-US" sz="1750" dirty="0"/>
          </a:p>
        </p:txBody>
      </p:sp>
      <p:sp>
        <p:nvSpPr>
          <p:cNvPr id="4" name="Text 2"/>
          <p:cNvSpPr/>
          <p:nvPr/>
        </p:nvSpPr>
        <p:spPr>
          <a:xfrm>
            <a:off x="793790" y="296941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a:t>
            </a:r>
            <a:r>
              <a:rPr lang="en-US" sz="1750" b="1" dirty="0">
                <a:solidFill>
                  <a:srgbClr val="454240"/>
                </a:solidFill>
                <a:latin typeface="DM Sans" pitchFamily="34" charset="0"/>
                <a:ea typeface="DM Sans" pitchFamily="34" charset="-122"/>
                <a:cs typeface="DM Sans" pitchFamily="34" charset="-120"/>
              </a:rPr>
              <a:t> </a:t>
            </a:r>
            <a:r>
              <a:rPr lang="en-US" sz="1750" dirty="0">
                <a:solidFill>
                  <a:srgbClr val="454240"/>
                </a:solidFill>
                <a:latin typeface="DM Sans" pitchFamily="34" charset="0"/>
                <a:ea typeface="DM Sans" pitchFamily="34" charset="-122"/>
                <a:cs typeface="DM Sans" pitchFamily="34" charset="-120"/>
              </a:rPr>
              <a:t>Student Module</a:t>
            </a:r>
            <a:endParaRPr lang="en-US" sz="1750" dirty="0"/>
          </a:p>
        </p:txBody>
      </p:sp>
      <p:sp>
        <p:nvSpPr>
          <p:cNvPr id="5" name="Text 3"/>
          <p:cNvSpPr/>
          <p:nvPr/>
        </p:nvSpPr>
        <p:spPr>
          <a:xfrm>
            <a:off x="793790" y="3587472"/>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 Staff/Admin Module</a:t>
            </a:r>
            <a:endParaRPr lang="en-US" sz="1750" dirty="0"/>
          </a:p>
        </p:txBody>
      </p:sp>
      <p:sp>
        <p:nvSpPr>
          <p:cNvPr id="6" name="Text 4"/>
          <p:cNvSpPr/>
          <p:nvPr/>
        </p:nvSpPr>
        <p:spPr>
          <a:xfrm>
            <a:off x="793790" y="4205526"/>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 Result Management Module</a:t>
            </a:r>
            <a:endParaRPr lang="en-US" sz="1750" dirty="0"/>
          </a:p>
        </p:txBody>
      </p:sp>
      <p:sp>
        <p:nvSpPr>
          <p:cNvPr id="7" name="Text 5"/>
          <p:cNvSpPr/>
          <p:nvPr/>
        </p:nvSpPr>
        <p:spPr>
          <a:xfrm>
            <a:off x="793790" y="482357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 Revaluation Module</a:t>
            </a:r>
            <a:endParaRPr lang="en-US" sz="1750" dirty="0"/>
          </a:p>
        </p:txBody>
      </p:sp>
      <p:sp>
        <p:nvSpPr>
          <p:cNvPr id="8" name="Text 6"/>
          <p:cNvSpPr/>
          <p:nvPr/>
        </p:nvSpPr>
        <p:spPr>
          <a:xfrm>
            <a:off x="793790" y="5441633"/>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 Authentication Module</a:t>
            </a:r>
            <a:endParaRPr lang="en-US" sz="1750" dirty="0"/>
          </a:p>
        </p:txBody>
      </p:sp>
      <p:sp>
        <p:nvSpPr>
          <p:cNvPr id="9" name="Text 7"/>
          <p:cNvSpPr/>
          <p:nvPr/>
        </p:nvSpPr>
        <p:spPr>
          <a:xfrm>
            <a:off x="793790" y="6059686"/>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 Front-End Interface Module</a:t>
            </a:r>
            <a:endParaRPr lang="en-US" sz="1750" dirty="0"/>
          </a:p>
        </p:txBody>
      </p:sp>
      <p:sp>
        <p:nvSpPr>
          <p:cNvPr id="10" name="Text 8"/>
          <p:cNvSpPr/>
          <p:nvPr/>
        </p:nvSpPr>
        <p:spPr>
          <a:xfrm>
            <a:off x="793790" y="6677739"/>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11" name="Rectangle 10">
            <a:extLst>
              <a:ext uri="{FF2B5EF4-FFF2-40B4-BE49-F238E27FC236}">
                <a16:creationId xmlns:a16="http://schemas.microsoft.com/office/drawing/2014/main" id="{1F9F789E-78AB-98BD-2F69-E3DADC811585}"/>
              </a:ext>
            </a:extLst>
          </p:cNvPr>
          <p:cNvSpPr/>
          <p:nvPr/>
        </p:nvSpPr>
        <p:spPr>
          <a:xfrm>
            <a:off x="12533971" y="7720965"/>
            <a:ext cx="2018370" cy="50863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9487" y="672465"/>
            <a:ext cx="7825026" cy="1177766"/>
          </a:xfrm>
          <a:prstGeom prst="rect">
            <a:avLst/>
          </a:prstGeom>
          <a:noFill/>
          <a:ln/>
        </p:spPr>
        <p:txBody>
          <a:bodyPr wrap="square" lIns="0" tIns="0" rIns="0" bIns="0" rtlCol="0" anchor="t"/>
          <a:lstStyle/>
          <a:p>
            <a:pPr marL="0" indent="0" algn="l">
              <a:lnSpc>
                <a:spcPts val="4600"/>
              </a:lnSpc>
              <a:buNone/>
            </a:pPr>
            <a:r>
              <a:rPr lang="en-US" sz="3700" b="1" dirty="0">
                <a:solidFill>
                  <a:srgbClr val="5C4E3D"/>
                </a:solidFill>
                <a:latin typeface="Libre Baskerville" pitchFamily="34" charset="0"/>
                <a:ea typeface="Libre Baskerville" pitchFamily="34" charset="-122"/>
                <a:cs typeface="Libre Baskerville" pitchFamily="34" charset="-120"/>
              </a:rPr>
              <a:t>UML Diagrams / Flow Diagram of Proposed System:</a:t>
            </a:r>
            <a:endParaRPr lang="en-US" sz="3700" dirty="0"/>
          </a:p>
        </p:txBody>
      </p:sp>
      <p:pic>
        <p:nvPicPr>
          <p:cNvPr id="4" name="Image 1" descr="preencoded.png"/>
          <p:cNvPicPr>
            <a:picLocks noChangeAspect="1"/>
          </p:cNvPicPr>
          <p:nvPr/>
        </p:nvPicPr>
        <p:blipFill>
          <a:blip r:embed="rId4"/>
          <a:stretch>
            <a:fillRect/>
          </a:stretch>
        </p:blipFill>
        <p:spPr>
          <a:xfrm>
            <a:off x="659487" y="2132767"/>
            <a:ext cx="7369969" cy="4910852"/>
          </a:xfrm>
          <a:prstGeom prst="rect">
            <a:avLst/>
          </a:prstGeom>
        </p:spPr>
      </p:pic>
      <p:sp>
        <p:nvSpPr>
          <p:cNvPr id="5" name="Text 1"/>
          <p:cNvSpPr/>
          <p:nvPr/>
        </p:nvSpPr>
        <p:spPr>
          <a:xfrm>
            <a:off x="659487" y="7255550"/>
            <a:ext cx="7825026" cy="301466"/>
          </a:xfrm>
          <a:prstGeom prst="rect">
            <a:avLst/>
          </a:prstGeom>
          <a:noFill/>
          <a:ln/>
        </p:spPr>
        <p:txBody>
          <a:bodyPr wrap="none" lIns="0" tIns="0" rIns="0" bIns="0" rtlCol="0" anchor="t"/>
          <a:lstStyle/>
          <a:p>
            <a:pPr marL="0" indent="0" algn="l">
              <a:lnSpc>
                <a:spcPts val="2350"/>
              </a:lnSpc>
              <a:buNone/>
            </a:pP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0F40E19-BCFD-33A0-3F9B-3147D8D8552E}"/>
              </a:ext>
            </a:extLst>
          </p:cNvPr>
          <p:cNvSpPr txBox="1"/>
          <p:nvPr/>
        </p:nvSpPr>
        <p:spPr>
          <a:xfrm>
            <a:off x="1215483" y="1109542"/>
            <a:ext cx="5575609" cy="646331"/>
          </a:xfrm>
          <a:prstGeom prst="rect">
            <a:avLst/>
          </a:prstGeom>
          <a:noFill/>
        </p:spPr>
        <p:txBody>
          <a:bodyPr wrap="square" rtlCol="0">
            <a:spAutoFit/>
          </a:bodyPr>
          <a:lstStyle/>
          <a:p>
            <a:r>
              <a:rPr lang="en-IN" sz="3600" b="1" dirty="0">
                <a:solidFill>
                  <a:schemeClr val="accent2">
                    <a:lumMod val="60000"/>
                    <a:lumOff val="40000"/>
                  </a:schemeClr>
                </a:solidFill>
                <a:latin typeface="Libre Baskerville" panose="02000000000000000000" pitchFamily="2" charset="0"/>
              </a:rPr>
              <a:t>OUTPUT:</a:t>
            </a:r>
          </a:p>
        </p:txBody>
      </p:sp>
      <p:pic>
        <p:nvPicPr>
          <p:cNvPr id="5" name="Picture 4">
            <a:extLst>
              <a:ext uri="{FF2B5EF4-FFF2-40B4-BE49-F238E27FC236}">
                <a16:creationId xmlns:a16="http://schemas.microsoft.com/office/drawing/2014/main" id="{B9F73A32-9772-0889-FBD4-4490699E0AA7}"/>
              </a:ext>
            </a:extLst>
          </p:cNvPr>
          <p:cNvPicPr>
            <a:picLocks noChangeAspect="1"/>
          </p:cNvPicPr>
          <p:nvPr/>
        </p:nvPicPr>
        <p:blipFill>
          <a:blip r:embed="rId2"/>
          <a:stretch>
            <a:fillRect/>
          </a:stretch>
        </p:blipFill>
        <p:spPr>
          <a:xfrm>
            <a:off x="1709001" y="1916678"/>
            <a:ext cx="11212397" cy="5203380"/>
          </a:xfrm>
          <a:prstGeom prst="rect">
            <a:avLst/>
          </a:prstGeom>
        </p:spPr>
      </p:pic>
      <p:sp>
        <p:nvSpPr>
          <p:cNvPr id="6" name="TextBox 5">
            <a:extLst>
              <a:ext uri="{FF2B5EF4-FFF2-40B4-BE49-F238E27FC236}">
                <a16:creationId xmlns:a16="http://schemas.microsoft.com/office/drawing/2014/main" id="{8E61657D-E30A-3E80-0E0F-4FB95A4C3190}"/>
              </a:ext>
            </a:extLst>
          </p:cNvPr>
          <p:cNvSpPr txBox="1"/>
          <p:nvPr/>
        </p:nvSpPr>
        <p:spPr>
          <a:xfrm>
            <a:off x="6350619" y="7494629"/>
            <a:ext cx="1929161" cy="369332"/>
          </a:xfrm>
          <a:prstGeom prst="rect">
            <a:avLst/>
          </a:prstGeom>
          <a:noFill/>
        </p:spPr>
        <p:txBody>
          <a:bodyPr wrap="square" rtlCol="0">
            <a:spAutoFit/>
          </a:bodyPr>
          <a:lstStyle/>
          <a:p>
            <a:r>
              <a:rPr lang="en-IN" sz="1800" b="1" dirty="0">
                <a:solidFill>
                  <a:srgbClr val="000000"/>
                </a:solidFill>
                <a:effectLst/>
                <a:latin typeface="Times New Roman" panose="02020603050405020304" pitchFamily="18" charset="0"/>
                <a:ea typeface="Calibri" panose="020F0502020204030204" pitchFamily="34" charset="0"/>
              </a:rPr>
              <a:t>Home page</a:t>
            </a:r>
            <a:endParaRPr lang="en-IN" sz="1800" dirty="0">
              <a:solidFill>
                <a:srgbClr val="000000"/>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6325893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TotalTime>
  <Words>547</Words>
  <Application>Microsoft Office PowerPoint</Application>
  <PresentationFormat>Custom</PresentationFormat>
  <Paragraphs>59</Paragraphs>
  <Slides>12</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Symbol</vt:lpstr>
      <vt:lpstr>Libre Baskerville</vt:lpstr>
      <vt:lpstr>Arial</vt:lpstr>
      <vt:lpstr>Calibri</vt:lpstr>
      <vt:lpstr>DM Sans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Kirran S.T</cp:lastModifiedBy>
  <cp:revision>2</cp:revision>
  <dcterms:created xsi:type="dcterms:W3CDTF">2025-06-19T17:07:33Z</dcterms:created>
  <dcterms:modified xsi:type="dcterms:W3CDTF">2025-06-19T17:34:22Z</dcterms:modified>
</cp:coreProperties>
</file>